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87" r:id="rId2"/>
    <p:sldId id="256" r:id="rId3"/>
    <p:sldId id="257" r:id="rId4"/>
    <p:sldId id="293" r:id="rId5"/>
    <p:sldId id="260" r:id="rId6"/>
    <p:sldId id="261" r:id="rId7"/>
    <p:sldId id="294" r:id="rId8"/>
    <p:sldId id="265" r:id="rId9"/>
    <p:sldId id="288" r:id="rId10"/>
    <p:sldId id="289" r:id="rId11"/>
    <p:sldId id="290" r:id="rId12"/>
    <p:sldId id="291"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377338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121102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382689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278729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286206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271845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332092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371993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69414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89831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8830-CCEC-4A7E-8845-27B80D47654C}"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29FDD6-4379-4A4F-AF14-D992243A23EA}" type="slidenum">
              <a:rPr lang="ar-IQ" smtClean="0"/>
              <a:pPr/>
              <a:t>‹#›</a:t>
            </a:fld>
            <a:endParaRPr lang="ar-IQ"/>
          </a:p>
        </p:txBody>
      </p:sp>
    </p:spTree>
    <p:extLst>
      <p:ext uri="{BB962C8B-B14F-4D97-AF65-F5344CB8AC3E}">
        <p14:creationId xmlns:p14="http://schemas.microsoft.com/office/powerpoint/2010/main" val="163188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78A8830-CCEC-4A7E-8845-27B80D47654C}" type="datetimeFigureOut">
              <a:rPr lang="ar-IQ" smtClean="0"/>
              <a:pPr/>
              <a:t>21/04/1440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29FDD6-4379-4A4F-AF14-D992243A23EA}" type="slidenum">
              <a:rPr lang="ar-IQ" smtClean="0"/>
              <a:pPr/>
              <a:t>‹#›</a:t>
            </a:fld>
            <a:endParaRPr lang="ar-IQ"/>
          </a:p>
        </p:txBody>
      </p:sp>
    </p:spTree>
    <p:extLst>
      <p:ext uri="{BB962C8B-B14F-4D97-AF65-F5344CB8AC3E}">
        <p14:creationId xmlns:p14="http://schemas.microsoft.com/office/powerpoint/2010/main" val="1284493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74638"/>
            <a:ext cx="7571184" cy="5098578"/>
          </a:xfrm>
        </p:spPr>
        <p:txBody>
          <a:bodyPr>
            <a:normAutofit/>
          </a:bodyPr>
          <a:lstStyle/>
          <a:p>
            <a:r>
              <a:rPr lang="en-US" sz="4800" b="1" dirty="0" smtClean="0"/>
              <a:t>The cell biology lab 6   </a:t>
            </a:r>
            <a:endParaRPr lang="ar-IQ" sz="4800" b="1" dirty="0"/>
          </a:p>
        </p:txBody>
      </p:sp>
      <p:sp>
        <p:nvSpPr>
          <p:cNvPr id="3" name="Rectangle 2"/>
          <p:cNvSpPr/>
          <p:nvPr/>
        </p:nvSpPr>
        <p:spPr>
          <a:xfrm>
            <a:off x="1691679" y="3044280"/>
            <a:ext cx="6336705" cy="769441"/>
          </a:xfrm>
          <a:prstGeom prst="rect">
            <a:avLst/>
          </a:prstGeom>
        </p:spPr>
        <p:txBody>
          <a:bodyPr wrap="square">
            <a:spAutoFit/>
          </a:bodyPr>
          <a:lstStyle/>
          <a:p>
            <a:r>
              <a:rPr lang="en-US" sz="4400" b="1" dirty="0">
                <a:solidFill>
                  <a:prstClr val="black"/>
                </a:solidFill>
                <a:ea typeface="+mj-ea"/>
                <a:cs typeface="+mj-cs"/>
              </a:rPr>
              <a:t>Cell </a:t>
            </a:r>
            <a:r>
              <a:rPr lang="en-US" sz="4400" b="1" dirty="0" smtClean="0">
                <a:solidFill>
                  <a:prstClr val="black"/>
                </a:solidFill>
                <a:ea typeface="+mj-ea"/>
                <a:cs typeface="+mj-cs"/>
              </a:rPr>
              <a:t>fractionation            </a:t>
            </a:r>
            <a:endParaRPr lang="ar-IQ"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354162"/>
          </a:xfrm>
        </p:spPr>
        <p:txBody>
          <a:bodyPr>
            <a:normAutofit/>
          </a:bodyPr>
          <a:lstStyle/>
          <a:p>
            <a:r>
              <a:rPr lang="en-US" sz="2400" b="1" dirty="0">
                <a:solidFill>
                  <a:srgbClr val="C00000"/>
                </a:solidFill>
                <a:latin typeface="Times New Roman"/>
                <a:ea typeface="Calibri"/>
              </a:rPr>
              <a:t>4- </a:t>
            </a:r>
            <a:r>
              <a:rPr lang="en-US" sz="2400" dirty="0">
                <a:latin typeface="Times New Roman"/>
                <a:ea typeface="Calibri"/>
              </a:rPr>
              <a:t>Centrifuge at low speed 200g/minute for 1 </a:t>
            </a:r>
            <a:r>
              <a:rPr lang="en-US" sz="2400" dirty="0" smtClean="0">
                <a:latin typeface="Times New Roman"/>
                <a:ea typeface="Calibri"/>
              </a:rPr>
              <a:t>minute                              </a:t>
            </a:r>
            <a:endParaRPr lang="ar-IQ" sz="2400" dirty="0">
              <a:cs typeface="+mn-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87" t="48214" r="27648" b="21107"/>
          <a:stretch/>
        </p:blipFill>
        <p:spPr bwMode="auto">
          <a:xfrm>
            <a:off x="1619672" y="1340768"/>
            <a:ext cx="5681272"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45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US" sz="2400" b="1" dirty="0">
                <a:solidFill>
                  <a:srgbClr val="C00000"/>
                </a:solidFill>
                <a:latin typeface="Times New Roman"/>
                <a:ea typeface="Calibri"/>
              </a:rPr>
              <a:t>5- </a:t>
            </a:r>
            <a:r>
              <a:rPr lang="en-US" sz="2400" b="1" dirty="0">
                <a:latin typeface="Times New Roman"/>
                <a:ea typeface="Calibri"/>
              </a:rPr>
              <a:t>Discard</a:t>
            </a:r>
            <a:r>
              <a:rPr lang="en-US" sz="2400" dirty="0">
                <a:latin typeface="Times New Roman"/>
                <a:ea typeface="Calibri"/>
              </a:rPr>
              <a:t> supernatant and </a:t>
            </a:r>
            <a:r>
              <a:rPr lang="en-US" sz="2400" b="1" dirty="0" err="1">
                <a:latin typeface="Times New Roman"/>
                <a:ea typeface="Calibri"/>
              </a:rPr>
              <a:t>resuspended</a:t>
            </a:r>
            <a:r>
              <a:rPr lang="en-US" sz="2400" dirty="0">
                <a:latin typeface="Times New Roman"/>
                <a:ea typeface="Calibri"/>
              </a:rPr>
              <a:t> the pellet in 10ml of </a:t>
            </a:r>
            <a:r>
              <a:rPr lang="ar-IQ" sz="2400" dirty="0" smtClean="0">
                <a:latin typeface="Times New Roman"/>
                <a:ea typeface="Calibri"/>
              </a:rPr>
              <a:t>            .</a:t>
            </a:r>
            <a:r>
              <a:rPr lang="en-US" sz="2400" dirty="0" smtClean="0">
                <a:latin typeface="Times New Roman"/>
                <a:ea typeface="Calibri"/>
              </a:rPr>
              <a:t>sucrose</a:t>
            </a:r>
            <a:endParaRPr lang="ar-IQ" sz="2400" dirty="0">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9"/>
            <a:ext cx="784887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8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pPr algn="l">
              <a:lnSpc>
                <a:spcPct val="107000"/>
              </a:lnSpc>
              <a:spcAft>
                <a:spcPts val="800"/>
              </a:spcAft>
              <a:tabLst>
                <a:tab pos="2434590" algn="l"/>
              </a:tabLst>
            </a:pPr>
            <a:r>
              <a:rPr lang="en-US" sz="2400" b="1" dirty="0">
                <a:solidFill>
                  <a:srgbClr val="C00000"/>
                </a:solidFill>
                <a:latin typeface="Times New Roman"/>
                <a:ea typeface="Calibri"/>
                <a:cs typeface="Arial"/>
              </a:rPr>
              <a:t>6 -</a:t>
            </a:r>
            <a:r>
              <a:rPr lang="en-US" sz="2400" b="1" dirty="0">
                <a:latin typeface="Times New Roman"/>
                <a:ea typeface="Calibri"/>
                <a:cs typeface="Arial"/>
              </a:rPr>
              <a:t> </a:t>
            </a:r>
            <a:r>
              <a:rPr lang="en-US" sz="2400" dirty="0">
                <a:latin typeface="Times New Roman"/>
                <a:ea typeface="Calibri"/>
                <a:cs typeface="Arial"/>
              </a:rPr>
              <a:t>Examine suspended organelles under microscope 10x, 40x and 100x.</a:t>
            </a:r>
            <a:r>
              <a:rPr lang="en-US" sz="1400" dirty="0">
                <a:ea typeface="Calibri"/>
                <a:cs typeface="Arial"/>
              </a:rPr>
              <a:t/>
            </a:r>
            <a:br>
              <a:rPr lang="en-US" sz="1400" dirty="0">
                <a:ea typeface="Calibri"/>
                <a:cs typeface="Arial"/>
              </a:rPr>
            </a:br>
            <a:endParaRPr lang="ar-IQ" sz="2400" dirty="0">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70113"/>
            <a:ext cx="7200800" cy="38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93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39552" y="476672"/>
            <a:ext cx="8229600" cy="4032448"/>
          </a:xfrm>
        </p:spPr>
        <p:txBody>
          <a:bodyPr>
            <a:normAutofit/>
          </a:bodyPr>
          <a:lstStyle/>
          <a:p>
            <a:pPr algn="l"/>
            <a:r>
              <a:rPr lang="en-US" b="1" dirty="0" err="1" smtClean="0"/>
              <a:t>Cellfractionation</a:t>
            </a:r>
            <a:r>
              <a:rPr lang="en-US" dirty="0"/>
              <a:t/>
            </a:r>
            <a:br>
              <a:rPr lang="en-US" dirty="0"/>
            </a:br>
            <a:r>
              <a:rPr lang="en-US" sz="3200" dirty="0">
                <a:solidFill>
                  <a:srgbClr val="FF0000"/>
                </a:solidFill>
              </a:rPr>
              <a:t>Each organelle has characteristics (size, shape and density) which make it different from other. If the cell is broken in a gentle manner, each of its organelles can be isolated by a process called </a:t>
            </a:r>
            <a:r>
              <a:rPr lang="en-US" sz="3200" b="1" dirty="0">
                <a:solidFill>
                  <a:srgbClr val="FF0000"/>
                </a:solidFill>
              </a:rPr>
              <a:t>( cell fractionation ).</a:t>
            </a:r>
            <a:r>
              <a:rPr lang="en-US" sz="3200" dirty="0">
                <a:solidFill>
                  <a:srgbClr val="FF0000"/>
                </a:solidFill>
              </a:rPr>
              <a:t/>
            </a:r>
            <a:br>
              <a:rPr lang="en-US" sz="3200" dirty="0">
                <a:solidFill>
                  <a:srgbClr val="FF0000"/>
                </a:solidFill>
              </a:rPr>
            </a:br>
            <a:endParaRPr lang="ar-IQ" sz="3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4536504"/>
          </a:xfrm>
        </p:spPr>
        <p:txBody>
          <a:bodyPr>
            <a:normAutofit fontScale="90000"/>
          </a:bodyPr>
          <a:lstStyle/>
          <a:p>
            <a:pPr algn="l">
              <a:lnSpc>
                <a:spcPct val="200000"/>
              </a:lnSpc>
            </a:pPr>
            <a:r>
              <a:rPr lang="en-US" b="1" dirty="0"/>
              <a:t> </a:t>
            </a:r>
            <a:r>
              <a:rPr lang="en-US" dirty="0"/>
              <a:t/>
            </a:r>
            <a:br>
              <a:rPr lang="en-US" dirty="0"/>
            </a:br>
            <a:r>
              <a:rPr lang="en-US" sz="2700" b="1" u="sng" dirty="0">
                <a:solidFill>
                  <a:schemeClr val="tx2">
                    <a:lumMod val="60000"/>
                    <a:lumOff val="40000"/>
                  </a:schemeClr>
                </a:solidFill>
              </a:rPr>
              <a:t>Cell fractionation</a:t>
            </a:r>
            <a:r>
              <a:rPr lang="en-US" sz="2700" b="1" dirty="0"/>
              <a:t>:</a:t>
            </a:r>
            <a:r>
              <a:rPr lang="en-US" sz="2700" dirty="0"/>
              <a:t> </a:t>
            </a:r>
            <a:r>
              <a:rPr lang="en-US" sz="2700" dirty="0">
                <a:solidFill>
                  <a:srgbClr val="FFFF00"/>
                </a:solidFill>
              </a:rPr>
              <a:t>is the process of producing pure fractions of cell components. The method of cell fractionation chooses depends on</a:t>
            </a:r>
            <a:r>
              <a:rPr lang="en-US" sz="2700" dirty="0"/>
              <a:t> </a:t>
            </a:r>
            <a:r>
              <a:rPr lang="en-US" sz="2700" b="1" dirty="0"/>
              <a:t>the tissue</a:t>
            </a:r>
            <a:r>
              <a:rPr lang="en-US" sz="2700" dirty="0"/>
              <a:t>, </a:t>
            </a:r>
            <a:r>
              <a:rPr lang="en-US" sz="2700" b="1" dirty="0"/>
              <a:t>the </a:t>
            </a:r>
            <a:r>
              <a:rPr lang="en-US" sz="2700" b="1" dirty="0" smtClean="0"/>
              <a:t>cell type </a:t>
            </a:r>
            <a:r>
              <a:rPr lang="en-US" sz="2700" dirty="0"/>
              <a:t>and</a:t>
            </a:r>
            <a:r>
              <a:rPr lang="en-US" sz="2700" b="1" dirty="0"/>
              <a:t> the particular </a:t>
            </a:r>
            <a:r>
              <a:rPr lang="en-US" sz="2700" b="1" dirty="0" smtClean="0"/>
              <a:t>cell </a:t>
            </a:r>
            <a:r>
              <a:rPr lang="en-US" sz="2700" b="1" dirty="0"/>
              <a:t>of </a:t>
            </a:r>
            <a:r>
              <a:rPr lang="en-US" sz="2700" b="1" dirty="0" smtClean="0"/>
              <a:t/>
            </a:r>
            <a:br>
              <a:rPr lang="en-US" sz="2700" b="1" dirty="0" smtClean="0"/>
            </a:br>
            <a:r>
              <a:rPr lang="en-US" sz="2700" dirty="0">
                <a:solidFill>
                  <a:prstClr val="black"/>
                </a:solidFill>
              </a:rPr>
              <a:t>The process involves two basic steps</a:t>
            </a:r>
            <a:r>
              <a:rPr lang="en-US" sz="2700" dirty="0" smtClean="0">
                <a:solidFill>
                  <a:prstClr val="black"/>
                </a:solidFill>
              </a:rPr>
              <a:t>:</a:t>
            </a:r>
            <a:r>
              <a:rPr lang="en-US" sz="2700" b="1" dirty="0" smtClean="0"/>
              <a:t/>
            </a:r>
            <a:br>
              <a:rPr lang="en-US" sz="2700" b="1" dirty="0" smtClean="0"/>
            </a:br>
            <a:r>
              <a:rPr lang="en-US" sz="2700" dirty="0" smtClean="0">
                <a:solidFill>
                  <a:srgbClr val="FF0000"/>
                </a:solidFill>
              </a:rPr>
              <a:t>1- Disruption </a:t>
            </a:r>
            <a:r>
              <a:rPr lang="en-US" sz="2700" dirty="0">
                <a:solidFill>
                  <a:srgbClr val="FF0000"/>
                </a:solidFill>
              </a:rPr>
              <a:t>of the tissue and </a:t>
            </a:r>
            <a:r>
              <a:rPr lang="en-US" sz="2700" dirty="0" err="1">
                <a:solidFill>
                  <a:srgbClr val="FF0000"/>
                </a:solidFill>
              </a:rPr>
              <a:t>lysis</a:t>
            </a:r>
            <a:r>
              <a:rPr lang="en-US" sz="2700" dirty="0">
                <a:solidFill>
                  <a:srgbClr val="FF0000"/>
                </a:solidFill>
              </a:rPr>
              <a:t> of the cells.</a:t>
            </a:r>
            <a:br>
              <a:rPr lang="en-US" sz="2700" dirty="0">
                <a:solidFill>
                  <a:srgbClr val="FF0000"/>
                </a:solidFill>
              </a:rPr>
            </a:br>
            <a:r>
              <a:rPr lang="en-US" sz="2700" dirty="0">
                <a:solidFill>
                  <a:srgbClr val="FF0000"/>
                </a:solidFill>
              </a:rPr>
              <a:t>2- </a:t>
            </a:r>
            <a:r>
              <a:rPr lang="en-US" sz="2700" dirty="0" smtClean="0">
                <a:solidFill>
                  <a:srgbClr val="FF0000"/>
                </a:solidFill>
              </a:rPr>
              <a:t>Centrifugation.</a:t>
            </a:r>
            <a:r>
              <a:rPr lang="en-US" sz="2700" dirty="0"/>
              <a:t/>
            </a:r>
            <a:br>
              <a:rPr lang="en-US" sz="2700" dirty="0"/>
            </a:br>
            <a:endParaRPr lang="ar-IQ"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776864"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8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67544" y="2492896"/>
            <a:ext cx="8229600" cy="1584176"/>
          </a:xfrm>
        </p:spPr>
        <p:txBody>
          <a:bodyPr>
            <a:normAutofit fontScale="90000"/>
          </a:bodyPr>
          <a:lstStyle/>
          <a:p>
            <a:pPr algn="l"/>
            <a:r>
              <a:rPr lang="en-US" sz="3100" b="1" dirty="0">
                <a:solidFill>
                  <a:srgbClr val="FF0000"/>
                </a:solidFill>
              </a:rPr>
              <a:t>1-</a:t>
            </a:r>
            <a:r>
              <a:rPr lang="en-US" sz="3100" b="1" u="sng" dirty="0">
                <a:solidFill>
                  <a:srgbClr val="FF0000"/>
                </a:solidFill>
              </a:rPr>
              <a:t> Tissue disruption and cell </a:t>
            </a:r>
            <a:r>
              <a:rPr lang="en-US" sz="3100" b="1" u="sng" dirty="0" err="1">
                <a:solidFill>
                  <a:srgbClr val="FF0000"/>
                </a:solidFill>
              </a:rPr>
              <a:t>lysis</a:t>
            </a:r>
            <a:r>
              <a:rPr lang="en-US" sz="3100" b="1" u="sng" dirty="0">
                <a:solidFill>
                  <a:srgbClr val="FF0000"/>
                </a:solidFill>
              </a:rPr>
              <a:t> </a:t>
            </a:r>
            <a:r>
              <a:rPr lang="en-US" sz="3100" b="1" dirty="0">
                <a:solidFill>
                  <a:srgbClr val="FF0000"/>
                </a:solidFill>
              </a:rPr>
              <a:t>involve</a:t>
            </a:r>
            <a:r>
              <a:rPr lang="en-US" sz="3100" b="1" dirty="0"/>
              <a:t>:</a:t>
            </a:r>
            <a:r>
              <a:rPr lang="en-US" sz="3100" dirty="0"/>
              <a:t/>
            </a:r>
            <a:br>
              <a:rPr lang="en-US" sz="3100" dirty="0"/>
            </a:br>
            <a:r>
              <a:rPr lang="en-US" sz="3100" b="1" dirty="0">
                <a:solidFill>
                  <a:srgbClr val="0070C0"/>
                </a:solidFill>
              </a:rPr>
              <a:t>1- </a:t>
            </a:r>
            <a:r>
              <a:rPr lang="en-US" sz="3100" b="1" u="sng" dirty="0">
                <a:solidFill>
                  <a:srgbClr val="0070C0"/>
                </a:solidFill>
              </a:rPr>
              <a:t>Homogenization</a:t>
            </a:r>
            <a:r>
              <a:rPr lang="en-US" sz="3100" b="1" dirty="0">
                <a:solidFill>
                  <a:srgbClr val="0070C0"/>
                </a:solidFill>
              </a:rPr>
              <a:t>: </a:t>
            </a:r>
            <a:r>
              <a:rPr lang="en-US" sz="3100" dirty="0">
                <a:solidFill>
                  <a:srgbClr val="0070C0"/>
                </a:solidFill>
              </a:rPr>
              <a:t>involves the use of a mechanical homogenizer, like a blender and mortar or pestle, to break the tissue apart and lyses the cells.</a:t>
            </a:r>
            <a:br>
              <a:rPr lang="en-US" sz="3100" dirty="0">
                <a:solidFill>
                  <a:srgbClr val="0070C0"/>
                </a:solidFill>
              </a:rPr>
            </a:br>
            <a:r>
              <a:rPr lang="en-US" sz="3100" b="1" dirty="0">
                <a:solidFill>
                  <a:srgbClr val="0070C0"/>
                </a:solidFill>
              </a:rPr>
              <a:t>2-</a:t>
            </a:r>
            <a:r>
              <a:rPr lang="en-US" sz="3100" b="1" u="sng" dirty="0">
                <a:solidFill>
                  <a:srgbClr val="0070C0"/>
                </a:solidFill>
              </a:rPr>
              <a:t> </a:t>
            </a:r>
            <a:r>
              <a:rPr lang="en-US" sz="3100" b="1" u="sng" dirty="0" err="1">
                <a:solidFill>
                  <a:srgbClr val="0070C0"/>
                </a:solidFill>
              </a:rPr>
              <a:t>Sonication</a:t>
            </a:r>
            <a:r>
              <a:rPr lang="en-US" sz="3100" dirty="0">
                <a:solidFill>
                  <a:srgbClr val="0070C0"/>
                </a:solidFill>
              </a:rPr>
              <a:t>: involves the use of ultrasound to disrupt the cells.</a:t>
            </a:r>
            <a:br>
              <a:rPr lang="en-US" sz="3100" dirty="0">
                <a:solidFill>
                  <a:srgbClr val="0070C0"/>
                </a:solidFill>
              </a:rPr>
            </a:br>
            <a:r>
              <a:rPr lang="en-US" sz="3100" b="1" dirty="0">
                <a:solidFill>
                  <a:srgbClr val="0070C0"/>
                </a:solidFill>
              </a:rPr>
              <a:t>3-</a:t>
            </a:r>
            <a:r>
              <a:rPr lang="en-US" sz="3100" dirty="0">
                <a:solidFill>
                  <a:srgbClr val="0070C0"/>
                </a:solidFill>
              </a:rPr>
              <a:t>  </a:t>
            </a:r>
            <a:r>
              <a:rPr lang="en-US" sz="3100" b="1" u="sng" dirty="0">
                <a:solidFill>
                  <a:srgbClr val="0070C0"/>
                </a:solidFill>
              </a:rPr>
              <a:t>Osmotic </a:t>
            </a:r>
            <a:r>
              <a:rPr lang="en-US" sz="3100" b="1" u="sng" dirty="0" err="1">
                <a:solidFill>
                  <a:srgbClr val="0070C0"/>
                </a:solidFill>
              </a:rPr>
              <a:t>lysis</a:t>
            </a:r>
            <a:r>
              <a:rPr lang="en-US" sz="3100" b="1" dirty="0">
                <a:solidFill>
                  <a:srgbClr val="0070C0"/>
                </a:solidFill>
              </a:rPr>
              <a:t>:</a:t>
            </a:r>
            <a:r>
              <a:rPr lang="en-US" sz="3100" dirty="0">
                <a:solidFill>
                  <a:srgbClr val="0070C0"/>
                </a:solidFill>
              </a:rPr>
              <a:t> is dealing with cells that are vulnerable to osmotic </a:t>
            </a:r>
            <a:r>
              <a:rPr lang="en-US" sz="3100" dirty="0" smtClean="0">
                <a:solidFill>
                  <a:srgbClr val="0070C0"/>
                </a:solidFill>
              </a:rPr>
              <a:t/>
            </a:r>
            <a:br>
              <a:rPr lang="en-US" sz="3100" dirty="0" smtClean="0">
                <a:solidFill>
                  <a:srgbClr val="0070C0"/>
                </a:solidFill>
              </a:rPr>
            </a:br>
            <a:r>
              <a:rPr lang="en-US" sz="3100" b="1" dirty="0" smtClean="0">
                <a:solidFill>
                  <a:srgbClr val="0070C0"/>
                </a:solidFill>
              </a:rPr>
              <a:t>4-</a:t>
            </a:r>
            <a:r>
              <a:rPr lang="en-US" sz="3100" dirty="0" smtClean="0">
                <a:solidFill>
                  <a:srgbClr val="0070C0"/>
                </a:solidFill>
              </a:rPr>
              <a:t> </a:t>
            </a:r>
            <a:r>
              <a:rPr lang="en-US" sz="3100" b="1" u="sng" dirty="0">
                <a:solidFill>
                  <a:srgbClr val="0070C0"/>
                </a:solidFill>
              </a:rPr>
              <a:t>Detergents:</a:t>
            </a:r>
            <a:r>
              <a:rPr lang="en-US" sz="3100" dirty="0">
                <a:solidFill>
                  <a:srgbClr val="0070C0"/>
                </a:solidFill>
              </a:rPr>
              <a:t> to make holes in the plasma membrane.</a:t>
            </a:r>
            <a:br>
              <a:rPr lang="en-US" sz="3100" dirty="0">
                <a:solidFill>
                  <a:srgbClr val="0070C0"/>
                </a:solidFill>
              </a:rPr>
            </a:br>
            <a:r>
              <a:rPr lang="en-US" sz="3100" b="1" dirty="0">
                <a:solidFill>
                  <a:srgbClr val="0070C0"/>
                </a:solidFill>
              </a:rPr>
              <a:t>5-</a:t>
            </a:r>
            <a:r>
              <a:rPr lang="en-US" sz="3100" dirty="0">
                <a:solidFill>
                  <a:srgbClr val="0070C0"/>
                </a:solidFill>
              </a:rPr>
              <a:t> </a:t>
            </a:r>
            <a:r>
              <a:rPr lang="en-US" sz="3100" b="1" u="sng" dirty="0">
                <a:solidFill>
                  <a:srgbClr val="0070C0"/>
                </a:solidFill>
              </a:rPr>
              <a:t>High pressure</a:t>
            </a:r>
            <a:r>
              <a:rPr lang="en-US" sz="3100" dirty="0">
                <a:solidFill>
                  <a:srgbClr val="0070C0"/>
                </a:solidFill>
              </a:rPr>
              <a:t>: used to force cells through a small hole.</a:t>
            </a:r>
            <a:br>
              <a:rPr lang="en-US" sz="3100" dirty="0">
                <a:solidFill>
                  <a:srgbClr val="0070C0"/>
                </a:solidFill>
              </a:rPr>
            </a:br>
            <a:r>
              <a:rPr lang="en-US" sz="2400" dirty="0">
                <a:solidFill>
                  <a:prstClr val="black"/>
                </a:solidFill>
              </a:rPr>
              <a:t> </a:t>
            </a:r>
            <a:br>
              <a:rPr lang="en-US" sz="2400" dirty="0">
                <a:solidFill>
                  <a:prstClr val="black"/>
                </a:solidFill>
              </a:rPr>
            </a:br>
            <a:endParaRPr lang="ar-IQ"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4824536"/>
          </a:xfrm>
        </p:spPr>
        <p:txBody>
          <a:bodyPr>
            <a:noAutofit/>
          </a:bodyPr>
          <a:lstStyle/>
          <a:p>
            <a:pPr algn="l"/>
            <a:r>
              <a:rPr lang="en-US" sz="2400" dirty="0">
                <a:cs typeface="+mn-cs"/>
              </a:rPr>
              <a:t> </a:t>
            </a:r>
            <a:br>
              <a:rPr lang="en-US" sz="2400" dirty="0">
                <a:cs typeface="+mn-cs"/>
              </a:rPr>
            </a:br>
            <a:r>
              <a:rPr lang="en-US" sz="2400" b="1" dirty="0">
                <a:cs typeface="+mn-cs"/>
              </a:rPr>
              <a:t>2-</a:t>
            </a:r>
            <a:r>
              <a:rPr lang="en-US" sz="2400" dirty="0">
                <a:cs typeface="+mn-cs"/>
              </a:rPr>
              <a:t> </a:t>
            </a:r>
            <a:r>
              <a:rPr lang="en-US" sz="2400" b="1" u="sng" dirty="0">
                <a:cs typeface="+mn-cs"/>
              </a:rPr>
              <a:t>Centrifugation:</a:t>
            </a:r>
            <a:r>
              <a:rPr lang="en-US" sz="2400" dirty="0">
                <a:cs typeface="+mn-cs"/>
              </a:rPr>
              <a:t> separates cell components based on size and density. There is two types of centrifugation:</a:t>
            </a:r>
            <a:br>
              <a:rPr lang="en-US" sz="2400" dirty="0">
                <a:cs typeface="+mn-cs"/>
              </a:rPr>
            </a:br>
            <a:r>
              <a:rPr lang="en-US" sz="2400" b="1" dirty="0" smtClean="0">
                <a:solidFill>
                  <a:srgbClr val="FF0000"/>
                </a:solidFill>
                <a:cs typeface="+mn-cs"/>
              </a:rPr>
              <a:t>a-</a:t>
            </a:r>
            <a:r>
              <a:rPr lang="en-US" sz="2400" dirty="0" smtClean="0">
                <a:solidFill>
                  <a:srgbClr val="FF0000"/>
                </a:solidFill>
                <a:cs typeface="+mn-cs"/>
              </a:rPr>
              <a:t> </a:t>
            </a:r>
            <a:r>
              <a:rPr lang="en-US" sz="2400" b="1" u="sng" dirty="0" smtClean="0">
                <a:solidFill>
                  <a:srgbClr val="FF0000"/>
                </a:solidFill>
                <a:cs typeface="+mn-cs"/>
              </a:rPr>
              <a:t>Differential </a:t>
            </a:r>
            <a:r>
              <a:rPr lang="en-US" sz="2400" b="1" u="sng" dirty="0">
                <a:solidFill>
                  <a:srgbClr val="FF0000"/>
                </a:solidFill>
                <a:cs typeface="+mn-cs"/>
              </a:rPr>
              <a:t>centrifugation</a:t>
            </a:r>
            <a:r>
              <a:rPr lang="en-US" sz="2400" b="1" u="sng" dirty="0">
                <a:cs typeface="+mn-cs"/>
              </a:rPr>
              <a:t>:</a:t>
            </a:r>
            <a:r>
              <a:rPr lang="en-US" sz="2400" dirty="0">
                <a:cs typeface="+mn-cs"/>
              </a:rPr>
              <a:t> based on differentiation in size and weight of cell components. </a:t>
            </a:r>
            <a:r>
              <a:rPr lang="en-US" sz="2400" dirty="0" smtClean="0">
                <a:cs typeface="+mn-cs"/>
              </a:rPr>
              <a:t/>
            </a:r>
            <a:br>
              <a:rPr lang="en-US" sz="2400" dirty="0" smtClean="0">
                <a:cs typeface="+mn-cs"/>
              </a:rPr>
            </a:br>
            <a:r>
              <a:rPr lang="en-US" sz="2400" b="1" dirty="0" err="1" smtClean="0">
                <a:solidFill>
                  <a:srgbClr val="C00000"/>
                </a:solidFill>
                <a:cs typeface="+mn-cs"/>
              </a:rPr>
              <a:t>b.</a:t>
            </a:r>
            <a:r>
              <a:rPr lang="en-US" sz="2400" b="1" u="sng" dirty="0" err="1" smtClean="0">
                <a:solidFill>
                  <a:srgbClr val="C00000"/>
                </a:solidFill>
                <a:cs typeface="+mn-cs"/>
              </a:rPr>
              <a:t>Density</a:t>
            </a:r>
            <a:r>
              <a:rPr lang="en-US" sz="2400" b="1" u="sng" dirty="0" smtClean="0">
                <a:solidFill>
                  <a:srgbClr val="C00000"/>
                </a:solidFill>
                <a:cs typeface="+mn-cs"/>
              </a:rPr>
              <a:t> </a:t>
            </a:r>
            <a:r>
              <a:rPr lang="en-US" sz="2400" b="1" u="sng" dirty="0">
                <a:solidFill>
                  <a:srgbClr val="C00000"/>
                </a:solidFill>
                <a:cs typeface="+mn-cs"/>
              </a:rPr>
              <a:t>gradient centrifugatio</a:t>
            </a:r>
            <a:r>
              <a:rPr lang="en-US" sz="2400" u="sng" dirty="0">
                <a:solidFill>
                  <a:srgbClr val="C00000"/>
                </a:solidFill>
                <a:cs typeface="+mn-cs"/>
              </a:rPr>
              <a:t>n:</a:t>
            </a:r>
            <a:r>
              <a:rPr lang="en-US" sz="2400" dirty="0">
                <a:solidFill>
                  <a:prstClr val="black"/>
                </a:solidFill>
                <a:cs typeface="+mn-cs"/>
              </a:rPr>
              <a:t>  based on density of cell components.</a:t>
            </a:r>
            <a:br>
              <a:rPr lang="en-US" sz="2400" dirty="0">
                <a:solidFill>
                  <a:prstClr val="black"/>
                </a:solidFill>
                <a:cs typeface="+mn-cs"/>
              </a:rPr>
            </a:br>
            <a:r>
              <a:rPr lang="en-US" sz="2400" dirty="0">
                <a:solidFill>
                  <a:prstClr val="black"/>
                </a:solidFill>
                <a:cs typeface="+mn-cs"/>
              </a:rPr>
              <a:t>The separation of the cellular components is based solely on their </a:t>
            </a:r>
            <a:r>
              <a:rPr lang="en-US" sz="2400" b="1" dirty="0">
                <a:solidFill>
                  <a:prstClr val="black"/>
                </a:solidFill>
                <a:cs typeface="+mn-cs"/>
              </a:rPr>
              <a:t>sedimentation rate</a:t>
            </a:r>
            <a:r>
              <a:rPr lang="en-US" sz="2400" dirty="0">
                <a:solidFill>
                  <a:prstClr val="black"/>
                </a:solidFill>
                <a:cs typeface="+mn-cs"/>
              </a:rPr>
              <a:t>.</a:t>
            </a:r>
            <a:br>
              <a:rPr lang="en-US" sz="2400" dirty="0">
                <a:solidFill>
                  <a:prstClr val="black"/>
                </a:solidFill>
                <a:cs typeface="+mn-cs"/>
              </a:rPr>
            </a:br>
            <a:r>
              <a:rPr lang="en-US" sz="2400" dirty="0">
                <a:solidFill>
                  <a:prstClr val="black"/>
                </a:solidFill>
                <a:cs typeface="+mn-cs"/>
              </a:rPr>
              <a:t>The sediment to form </a:t>
            </a:r>
            <a:r>
              <a:rPr lang="en-US" sz="2400" b="1" dirty="0">
                <a:solidFill>
                  <a:prstClr val="black"/>
                </a:solidFill>
                <a:cs typeface="+mn-cs"/>
              </a:rPr>
              <a:t>a pellet</a:t>
            </a:r>
            <a:r>
              <a:rPr lang="en-US" sz="2400" dirty="0">
                <a:solidFill>
                  <a:prstClr val="black"/>
                </a:solidFill>
                <a:cs typeface="+mn-cs"/>
              </a:rPr>
              <a:t> at the bottom of the tube, while smaller, less dense components remain in the above portion </a:t>
            </a:r>
            <a:r>
              <a:rPr lang="en-US" sz="2400" b="1" dirty="0">
                <a:solidFill>
                  <a:prstClr val="black"/>
                </a:solidFill>
                <a:cs typeface="+mn-cs"/>
              </a:rPr>
              <a:t>(supernatant)</a:t>
            </a:r>
            <a:r>
              <a:rPr lang="en-US" sz="2400" dirty="0">
                <a:solidFill>
                  <a:prstClr val="black"/>
                </a:solidFill>
                <a:cs typeface="+mn-cs"/>
              </a:rPr>
              <a:t>. </a:t>
            </a:r>
            <a:br>
              <a:rPr lang="en-US" sz="2400" dirty="0">
                <a:solidFill>
                  <a:prstClr val="black"/>
                </a:solidFill>
                <a:cs typeface="+mn-cs"/>
              </a:rPr>
            </a:br>
            <a:r>
              <a:rPr lang="en-US" sz="2400" dirty="0">
                <a:cs typeface="+mn-cs"/>
              </a:rPr>
              <a:t/>
            </a:r>
            <a:br>
              <a:rPr lang="en-US" sz="2400" dirty="0">
                <a:cs typeface="+mn-cs"/>
              </a:rPr>
            </a:br>
            <a:endParaRPr lang="ar-IQ" sz="2400" dirty="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endParaRPr lang="ar-IQ"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18" t="21282" r="27073" b="4611"/>
          <a:stretch/>
        </p:blipFill>
        <p:spPr bwMode="auto">
          <a:xfrm>
            <a:off x="-833"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0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1570186"/>
          </a:xfrm>
        </p:spPr>
        <p:txBody>
          <a:bodyPr>
            <a:normAutofit fontScale="90000"/>
          </a:bodyPr>
          <a:lstStyle/>
          <a:p>
            <a:pPr algn="l"/>
            <a:r>
              <a:rPr lang="en-US" sz="2400" b="1" u="sng" dirty="0">
                <a:solidFill>
                  <a:srgbClr val="FFFF00"/>
                </a:solidFill>
              </a:rPr>
              <a:t>Isolation of chloroplasts by differential </a:t>
            </a:r>
            <a:r>
              <a:rPr lang="en-US" sz="2400" b="1" u="sng" dirty="0" smtClean="0">
                <a:solidFill>
                  <a:srgbClr val="FFFF00"/>
                </a:solidFill>
              </a:rPr>
              <a:t>centrifugation</a:t>
            </a:r>
            <a:r>
              <a:rPr lang="en-US" sz="2400" dirty="0"/>
              <a:t/>
            </a:r>
            <a:br>
              <a:rPr lang="en-US" sz="2400" dirty="0"/>
            </a:br>
            <a:r>
              <a:rPr lang="en-US" sz="2400" b="1" dirty="0"/>
              <a:t>1-</a:t>
            </a:r>
            <a:r>
              <a:rPr lang="en-US" sz="2400" dirty="0"/>
              <a:t> Prepare, weigh (8 gm) and homogenize with ½ tsp clean sharp </a:t>
            </a:r>
            <a:r>
              <a:rPr lang="ar-IQ" sz="2400" dirty="0" smtClean="0"/>
              <a:t/>
            </a:r>
            <a:br>
              <a:rPr lang="ar-IQ" sz="2400" dirty="0" smtClean="0"/>
            </a:br>
            <a:r>
              <a:rPr lang="en-US" sz="2400" b="1" dirty="0">
                <a:solidFill>
                  <a:srgbClr val="C00000"/>
                </a:solidFill>
                <a:latin typeface="Times New Roman"/>
                <a:ea typeface="Calibri"/>
              </a:rPr>
              <a:t>2-</a:t>
            </a:r>
            <a:r>
              <a:rPr lang="en-US" sz="2400" dirty="0">
                <a:latin typeface="Times New Roman"/>
                <a:ea typeface="Calibri"/>
              </a:rPr>
              <a:t>Suspend in (16 ml) of 0.5 M </a:t>
            </a:r>
            <a:r>
              <a:rPr lang="en-US" sz="2400" dirty="0" err="1">
                <a:latin typeface="Times New Roman"/>
                <a:ea typeface="Calibri"/>
              </a:rPr>
              <a:t>sucrose.</a:t>
            </a:r>
            <a:r>
              <a:rPr lang="en-US" sz="2400" dirty="0" err="1" smtClean="0"/>
              <a:t>sand</a:t>
            </a:r>
            <a:r>
              <a:rPr lang="en-US" sz="2400" dirty="0" smtClean="0"/>
              <a:t> </a:t>
            </a:r>
            <a:r>
              <a:rPr lang="en-US" sz="2400" dirty="0"/>
              <a:t>in mortar and pestle to a paste.</a:t>
            </a:r>
            <a:br>
              <a:rPr lang="en-US" sz="2400" dirty="0"/>
            </a:br>
            <a:endParaRPr lang="ar-IQ"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38" t="34225" r="29028" b="9013"/>
          <a:stretch/>
        </p:blipFill>
        <p:spPr bwMode="auto">
          <a:xfrm>
            <a:off x="1547664" y="1772816"/>
            <a:ext cx="5651292" cy="41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lstStyle/>
          <a:p>
            <a:pPr marL="420370" indent="-384175" algn="just">
              <a:lnSpc>
                <a:spcPct val="107000"/>
              </a:lnSpc>
              <a:spcBef>
                <a:spcPts val="720"/>
              </a:spcBef>
              <a:spcAft>
                <a:spcPts val="0"/>
              </a:spcAft>
            </a:pPr>
            <a:r>
              <a:rPr lang="en-US" sz="2800" dirty="0">
                <a:ea typeface="Calibri"/>
                <a:cs typeface="Arial"/>
              </a:rPr>
              <a:t/>
            </a:r>
            <a:br>
              <a:rPr lang="en-US" sz="2800" dirty="0">
                <a:ea typeface="Calibri"/>
                <a:cs typeface="Arial"/>
              </a:rPr>
            </a:br>
            <a:r>
              <a:rPr lang="en-US" sz="2400" b="1" dirty="0">
                <a:solidFill>
                  <a:srgbClr val="C00000"/>
                </a:solidFill>
                <a:latin typeface="Times New Roman"/>
                <a:ea typeface="+mn-ea"/>
                <a:cs typeface="Arial"/>
              </a:rPr>
              <a:t>3- </a:t>
            </a:r>
            <a:r>
              <a:rPr lang="en-US" sz="2400" dirty="0">
                <a:solidFill>
                  <a:srgbClr val="FFFF00"/>
                </a:solidFill>
                <a:latin typeface="Times New Roman"/>
                <a:ea typeface="+mn-ea"/>
                <a:cs typeface="Arial"/>
              </a:rPr>
              <a:t>Filter: homogenate through about eight layers of clean cheesecloth in a glass funnel and record </a:t>
            </a:r>
            <a:r>
              <a:rPr lang="en-US" sz="2400" dirty="0" smtClean="0">
                <a:solidFill>
                  <a:srgbClr val="FFFF00"/>
                </a:solidFill>
                <a:latin typeface="Times New Roman"/>
                <a:ea typeface="+mn-ea"/>
                <a:cs typeface="Arial"/>
              </a:rPr>
              <a:t>volume               .</a:t>
            </a:r>
            <a:r>
              <a:rPr lang="en-US" sz="2400" dirty="0">
                <a:solidFill>
                  <a:srgbClr val="FFFF00"/>
                </a:solidFill>
                <a:ea typeface="Calibri"/>
                <a:cs typeface="Arial"/>
              </a:rPr>
              <a:t/>
            </a:r>
            <a:br>
              <a:rPr lang="en-US" sz="2400" dirty="0">
                <a:solidFill>
                  <a:srgbClr val="FFFF00"/>
                </a:solidFill>
                <a:ea typeface="Calibri"/>
                <a:cs typeface="Arial"/>
              </a:rPr>
            </a:br>
            <a:endParaRPr lang="ar-IQ" sz="24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51113"/>
            <a:ext cx="6552728" cy="34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0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56</Words>
  <Application>Microsoft Office PowerPoint</Application>
  <PresentationFormat>On-screen Show (4:3)</PresentationFormat>
  <Paragraphs>11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cell biology lab 6   </vt:lpstr>
      <vt:lpstr>Cellfractionation Each organelle has characteristics (size, shape and density) which make it different from other. If the cell is broken in a gentle manner, each of its organelles can be isolated by a process called ( cell fractionation ). </vt:lpstr>
      <vt:lpstr>  Cell fractionation: is the process of producing pure fractions of cell components. The method of cell fractionation chooses depends on the tissue, the cell type and the particular cell of  The process involves two basic steps: 1- Disruption of the tissue and lysis of the cells. 2- Centrifugation. </vt:lpstr>
      <vt:lpstr>PowerPoint Presentation</vt:lpstr>
      <vt:lpstr>1- Tissue disruption and cell lysis involve: 1- Homogenization: involves the use of a mechanical homogenizer, like a blender and mortar or pestle, to break the tissue apart and lyses the cells. 2- Sonication: involves the use of ultrasound to disrupt the cells. 3-  Osmotic lysis: is dealing with cells that are vulnerable to osmotic  4- Detergents: to make holes in the plasma membrane. 5- High pressure: used to force cells through a small hole.   </vt:lpstr>
      <vt:lpstr>  2- Centrifugation: separates cell components based on size and density. There is two types of centrifugation: a- Differential centrifugation: based on differentiation in size and weight of cell components.  b.Density gradient centrifugation:  based on density of cell components. The separation of the cellular components is based solely on their sedimentation rate. The sediment to form a pellet at the bottom of the tube, while smaller, less dense components remain in the above portion (supernatant).   </vt:lpstr>
      <vt:lpstr>PowerPoint Presentation</vt:lpstr>
      <vt:lpstr>Isolation of chloroplasts by differential centrifugation 1- Prepare, weigh (8 gm) and homogenize with ½ tsp clean sharp  2-Suspend in (16 ml) of 0.5 M sucrose.sand in mortar and pestle to a paste. </vt:lpstr>
      <vt:lpstr> 3- Filter: homogenate through about eight layers of clean cheesecloth in a glass funnel and record volume               . </vt:lpstr>
      <vt:lpstr>4- Centrifuge at low speed 200g/minute for 1 minute                              </vt:lpstr>
      <vt:lpstr>5- Discard supernatant and resuspended the pellet in 10ml of             .sucrose</vt:lpstr>
      <vt:lpstr>6 - Examine suspended organelles under microscope 10x, 40x and 100x. </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fractionation Each organelle has characteristics (size, shape and density) which make it different from other. If the cell is broken in a gentle manner, each of its organelles can be isolated by a process called ( cell fractionation ).</dc:title>
  <dc:creator>ZANIB</dc:creator>
  <cp:lastModifiedBy>Nice</cp:lastModifiedBy>
  <cp:revision>20</cp:revision>
  <dcterms:created xsi:type="dcterms:W3CDTF">2018-09-07T18:12:16Z</dcterms:created>
  <dcterms:modified xsi:type="dcterms:W3CDTF">2018-12-29T11:09:04Z</dcterms:modified>
</cp:coreProperties>
</file>